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Lst>
  <p:sldSz cx="12192000" cy="16256000"/>
  <p:notesSz cx="6858000" cy="99456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45" d="100"/>
          <a:sy n="45" d="100"/>
        </p:scale>
        <p:origin x="3114"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730F323-4245-4C1C-8D98-3554308619D0}" type="datetimeFigureOut">
              <a:rPr kumimoji="1" lang="ja-JP" altLang="en-US" smtClean="0"/>
              <a:t>2025/12/1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3773945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30F323-4245-4C1C-8D98-3554308619D0}" type="datetimeFigureOut">
              <a:rPr kumimoji="1" lang="ja-JP" altLang="en-US" smtClean="0"/>
              <a:t>2025/12/1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4038529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30F323-4245-4C1C-8D98-3554308619D0}" type="datetimeFigureOut">
              <a:rPr kumimoji="1" lang="ja-JP" altLang="en-US" smtClean="0"/>
              <a:t>2025/12/1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1086622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30F323-4245-4C1C-8D98-3554308619D0}" type="datetimeFigureOut">
              <a:rPr kumimoji="1" lang="ja-JP" altLang="en-US" smtClean="0"/>
              <a:t>2025/12/1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121210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730F323-4245-4C1C-8D98-3554308619D0}" type="datetimeFigureOut">
              <a:rPr kumimoji="1" lang="ja-JP" altLang="en-US" smtClean="0"/>
              <a:t>2025/12/1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109987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730F323-4245-4C1C-8D98-3554308619D0}" type="datetimeFigureOut">
              <a:rPr kumimoji="1" lang="ja-JP" altLang="en-US" smtClean="0"/>
              <a:t>2025/12/1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2716956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730F323-4245-4C1C-8D98-3554308619D0}" type="datetimeFigureOut">
              <a:rPr kumimoji="1" lang="ja-JP" altLang="en-US" smtClean="0"/>
              <a:t>2025/12/1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938758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730F323-4245-4C1C-8D98-3554308619D0}" type="datetimeFigureOut">
              <a:rPr kumimoji="1" lang="ja-JP" altLang="en-US" smtClean="0"/>
              <a:t>2025/12/1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2801331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30F323-4245-4C1C-8D98-3554308619D0}" type="datetimeFigureOut">
              <a:rPr kumimoji="1" lang="ja-JP" altLang="en-US" smtClean="0"/>
              <a:t>2025/12/1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4173557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30F323-4245-4C1C-8D98-3554308619D0}" type="datetimeFigureOut">
              <a:rPr kumimoji="1" lang="ja-JP" altLang="en-US" smtClean="0"/>
              <a:t>2025/12/1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3791311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30F323-4245-4C1C-8D98-3554308619D0}" type="datetimeFigureOut">
              <a:rPr kumimoji="1" lang="ja-JP" altLang="en-US" smtClean="0"/>
              <a:t>2025/12/1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4047884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5730F323-4245-4C1C-8D98-3554308619D0}" type="datetimeFigureOut">
              <a:rPr kumimoji="1" lang="ja-JP" altLang="en-US" smtClean="0"/>
              <a:t>2025/12/1</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779CD151-8E95-43E5-B3D5-AD812D05856B}" type="slidenum">
              <a:rPr kumimoji="1" lang="ja-JP" altLang="en-US" smtClean="0"/>
              <a:t>‹#›</a:t>
            </a:fld>
            <a:endParaRPr kumimoji="1" lang="ja-JP" altLang="en-US"/>
          </a:p>
        </p:txBody>
      </p:sp>
    </p:spTree>
    <p:extLst>
      <p:ext uri="{BB962C8B-B14F-4D97-AF65-F5344CB8AC3E}">
        <p14:creationId xmlns:p14="http://schemas.microsoft.com/office/powerpoint/2010/main" val="427284565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hyperlink" Target="mailto:info@ganbaru-partner.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図 29">
            <a:extLst>
              <a:ext uri="{FF2B5EF4-FFF2-40B4-BE49-F238E27FC236}">
                <a16:creationId xmlns:a16="http://schemas.microsoft.com/office/drawing/2014/main" id="{65B3BD90-7C1D-4D5B-107D-5A4B94BBB72A}"/>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1000"/>
                    </a14:imgEffect>
                  </a14:imgLayer>
                </a14:imgProps>
              </a:ext>
            </a:extLst>
          </a:blip>
          <a:stretch>
            <a:fillRect/>
          </a:stretch>
        </p:blipFill>
        <p:spPr>
          <a:xfrm>
            <a:off x="987919" y="12744030"/>
            <a:ext cx="3856569" cy="3856569"/>
          </a:xfrm>
          <a:prstGeom prst="rect">
            <a:avLst/>
          </a:prstGeom>
        </p:spPr>
      </p:pic>
      <p:sp>
        <p:nvSpPr>
          <p:cNvPr id="9" name="テキスト ボックス 8">
            <a:extLst>
              <a:ext uri="{FF2B5EF4-FFF2-40B4-BE49-F238E27FC236}">
                <a16:creationId xmlns:a16="http://schemas.microsoft.com/office/drawing/2014/main" id="{8FFB6C68-5456-8FE1-C292-45CC4BB913FC}"/>
              </a:ext>
            </a:extLst>
          </p:cNvPr>
          <p:cNvSpPr txBox="1"/>
          <p:nvPr/>
        </p:nvSpPr>
        <p:spPr>
          <a:xfrm>
            <a:off x="4935604" y="13726724"/>
            <a:ext cx="6830289" cy="2308324"/>
          </a:xfrm>
          <a:prstGeom prst="rect">
            <a:avLst/>
          </a:prstGeom>
          <a:noFill/>
        </p:spPr>
        <p:txBody>
          <a:bodyPr wrap="square">
            <a:spAutoFit/>
          </a:bodyPr>
          <a:lstStyle/>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申込・問い合わせ先</a:t>
            </a:r>
            <a:endParaRPr lang="en-US" altLang="ja-JP" sz="1600" dirty="0">
              <a:latin typeface="BIZ UD明朝 Medium" panose="02020500000000000000" pitchFamily="17" charset="-128"/>
              <a:ea typeface="BIZ UD明朝 Medium" panose="02020500000000000000" pitchFamily="17" charset="-128"/>
              <a:cs typeface="Times New Roman" panose="02020603050405020304" pitchFamily="18" charset="0"/>
            </a:endParaRPr>
          </a:p>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特定非営利活動法人がんばる農家のパートナー</a:t>
            </a:r>
            <a:endParaRPr lang="ja-JP" altLang="en-US" sz="1600" dirty="0">
              <a:latin typeface="BIZ UD明朝 Medium" panose="02020500000000000000" pitchFamily="17" charset="-128"/>
              <a:ea typeface="BIZ UD明朝 Medium" panose="02020500000000000000" pitchFamily="17" charset="-128"/>
            </a:endParaRPr>
          </a:p>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a:t>
            </a:r>
            <a:r>
              <a:rPr lang="en-US" altLang="ja-JP" sz="1600" dirty="0">
                <a:latin typeface="BIZ UD明朝 Medium" panose="02020500000000000000" pitchFamily="17" charset="-128"/>
                <a:ea typeface="BIZ UD明朝 Medium" panose="02020500000000000000" pitchFamily="17" charset="-128"/>
                <a:cs typeface="Times New Roman" panose="02020603050405020304" pitchFamily="18" charset="0"/>
              </a:rPr>
              <a:t>733-0002</a:t>
            </a: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広島市西区楠木町１－１０－２４－４０９</a:t>
            </a:r>
            <a:endParaRPr lang="ja-JP" altLang="en-US" sz="1600" dirty="0">
              <a:latin typeface="BIZ UD明朝 Medium" panose="02020500000000000000" pitchFamily="17" charset="-128"/>
              <a:ea typeface="BIZ UD明朝 Medium" panose="02020500000000000000" pitchFamily="17" charset="-128"/>
            </a:endParaRPr>
          </a:p>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向谷　裕次（むこうだに　ゆうじ）</a:t>
            </a:r>
            <a:endParaRPr lang="ja-JP" altLang="en-US" sz="1600" dirty="0">
              <a:latin typeface="BIZ UD明朝 Medium" panose="02020500000000000000" pitchFamily="17" charset="-128"/>
              <a:ea typeface="BIZ UD明朝 Medium" panose="02020500000000000000" pitchFamily="17" charset="-128"/>
            </a:endParaRPr>
          </a:p>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連絡先　電話０８２－２７５－４６１１</a:t>
            </a:r>
            <a:endParaRPr lang="ja-JP" altLang="en-US" sz="1600" dirty="0">
              <a:latin typeface="BIZ UD明朝 Medium" panose="02020500000000000000" pitchFamily="17" charset="-128"/>
              <a:ea typeface="BIZ UD明朝 Medium" panose="02020500000000000000" pitchFamily="17" charset="-128"/>
            </a:endParaRPr>
          </a:p>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a:t>
            </a:r>
            <a:r>
              <a:rPr lang="en-US" altLang="ja-JP" sz="1600" dirty="0">
                <a:latin typeface="BIZ UD明朝 Medium" panose="02020500000000000000" pitchFamily="17" charset="-128"/>
                <a:ea typeface="BIZ UD明朝 Medium" panose="02020500000000000000" pitchFamily="17" charset="-128"/>
                <a:cs typeface="Times New Roman" panose="02020603050405020304" pitchFamily="18" charset="0"/>
              </a:rPr>
              <a:t>FAX</a:t>
            </a: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０８２－２７５－４６００</a:t>
            </a:r>
            <a:endParaRPr lang="ja-JP" altLang="en-US" sz="1600" dirty="0">
              <a:latin typeface="BIZ UD明朝 Medium" panose="02020500000000000000" pitchFamily="17" charset="-128"/>
              <a:ea typeface="BIZ UD明朝 Medium" panose="02020500000000000000" pitchFamily="17" charset="-128"/>
            </a:endParaRPr>
          </a:p>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携帯　０９０－９５０８－２１８１</a:t>
            </a:r>
            <a:endParaRPr lang="ja-JP" altLang="en-US" sz="1600" dirty="0">
              <a:latin typeface="BIZ UD明朝 Medium" panose="02020500000000000000" pitchFamily="17" charset="-128"/>
              <a:ea typeface="BIZ UD明朝 Medium" panose="02020500000000000000" pitchFamily="17" charset="-128"/>
            </a:endParaRPr>
          </a:p>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a:t>
            </a:r>
            <a:r>
              <a:rPr lang="en-US" altLang="ja-JP" sz="1600" dirty="0">
                <a:latin typeface="BIZ UD明朝 Medium" panose="02020500000000000000" pitchFamily="17" charset="-128"/>
                <a:ea typeface="BIZ UD明朝 Medium" panose="02020500000000000000" pitchFamily="17" charset="-128"/>
                <a:cs typeface="Times New Roman" panose="02020603050405020304" pitchFamily="18" charset="0"/>
              </a:rPr>
              <a:t>Mail</a:t>
            </a: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a:t>
            </a:r>
            <a:r>
              <a:rPr lang="en-US" altLang="ja-JP" sz="1600" dirty="0">
                <a:latin typeface="BIZ UD明朝 Medium" panose="02020500000000000000" pitchFamily="17" charset="-128"/>
                <a:ea typeface="BIZ UD明朝 Medium" panose="02020500000000000000" pitchFamily="17" charset="-128"/>
                <a:cs typeface="Times New Roman" panose="02020603050405020304" pitchFamily="18" charset="0"/>
                <a:hlinkClick r:id="rId4"/>
              </a:rPr>
              <a:t>info@ganbaru-partner.com</a:t>
            </a:r>
            <a:endParaRPr lang="en-US" altLang="ja-JP" sz="1600" dirty="0">
              <a:latin typeface="BIZ UD明朝 Medium" panose="02020500000000000000" pitchFamily="17" charset="-128"/>
              <a:ea typeface="BIZ UD明朝 Medium" panose="02020500000000000000" pitchFamily="17" charset="-128"/>
              <a:cs typeface="Times New Roman" panose="02020603050405020304" pitchFamily="18" charset="0"/>
            </a:endParaRPr>
          </a:p>
          <a:p>
            <a:pPr defTabSz="914411" eaLnBrk="0" fontAlgn="base" hangingPunct="0">
              <a:spcBef>
                <a:spcPct val="0"/>
              </a:spcBef>
              <a:spcAft>
                <a:spcPct val="0"/>
              </a:spcAft>
            </a:pPr>
            <a:r>
              <a:rPr lang="ja-JP" altLang="en-US" sz="1600" dirty="0">
                <a:latin typeface="BIZ UD明朝 Medium" panose="02020500000000000000" pitchFamily="17" charset="-128"/>
                <a:ea typeface="BIZ UD明朝 Medium" panose="02020500000000000000" pitchFamily="17" charset="-128"/>
                <a:cs typeface="Times New Roman" panose="02020603050405020304" pitchFamily="18" charset="0"/>
              </a:rPr>
              <a:t>　　　　ＨＰ　　</a:t>
            </a:r>
            <a:r>
              <a:rPr lang="en-US" altLang="ja-JP" sz="1600" u="sng" dirty="0">
                <a:solidFill>
                  <a:schemeClr val="accent5">
                    <a:lumMod val="75000"/>
                  </a:schemeClr>
                </a:solidFill>
                <a:latin typeface="BIZ UD明朝 Medium" panose="02020500000000000000" pitchFamily="17" charset="-128"/>
                <a:ea typeface="BIZ UD明朝 Medium" panose="02020500000000000000" pitchFamily="17" charset="-128"/>
                <a:cs typeface="Times New Roman" panose="02020603050405020304" pitchFamily="18" charset="0"/>
              </a:rPr>
              <a:t>https://ganbaru-partner.com/</a:t>
            </a:r>
          </a:p>
        </p:txBody>
      </p:sp>
      <p:sp>
        <p:nvSpPr>
          <p:cNvPr id="11" name="テキスト ボックス 10">
            <a:extLst>
              <a:ext uri="{FF2B5EF4-FFF2-40B4-BE49-F238E27FC236}">
                <a16:creationId xmlns:a16="http://schemas.microsoft.com/office/drawing/2014/main" id="{F646DB3A-E8B9-A08C-DF0D-69E58053FAA6}"/>
              </a:ext>
            </a:extLst>
          </p:cNvPr>
          <p:cNvSpPr txBox="1"/>
          <p:nvPr/>
        </p:nvSpPr>
        <p:spPr>
          <a:xfrm>
            <a:off x="561297" y="3889499"/>
            <a:ext cx="11760982" cy="1523494"/>
          </a:xfrm>
          <a:prstGeom prst="rect">
            <a:avLst/>
          </a:prstGeom>
          <a:noFill/>
        </p:spPr>
        <p:txBody>
          <a:bodyPr wrap="square">
            <a:spAutoFit/>
          </a:bodyPr>
          <a:lstStyle/>
          <a:p>
            <a:pPr defTabSz="914411" eaLnBrk="0" fontAlgn="base" hangingPunct="0">
              <a:spcBef>
                <a:spcPct val="0"/>
              </a:spcBef>
              <a:spcAft>
                <a:spcPct val="0"/>
              </a:spcAft>
            </a:pPr>
            <a:r>
              <a:rPr lang="ja-JP" altLang="en-US" sz="2400" dirty="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2300" dirty="0">
                <a:latin typeface="BIZ UD明朝 Medium" panose="02020500000000000000" pitchFamily="17" charset="-128"/>
                <a:ea typeface="BIZ UD明朝 Medium" panose="02020500000000000000" pitchFamily="17" charset="-128"/>
                <a:cs typeface="Times New Roman" panose="02020603050405020304" pitchFamily="18" charset="0"/>
              </a:rPr>
              <a:t>自立就農された方や農業法人に雇用された方向けに、農業の基礎となる知識向上の</a:t>
            </a:r>
            <a:endParaRPr lang="en-US" altLang="ja-JP" sz="2300" dirty="0">
              <a:latin typeface="BIZ UD明朝 Medium" panose="02020500000000000000" pitchFamily="17" charset="-128"/>
              <a:ea typeface="BIZ UD明朝 Medium" panose="02020500000000000000" pitchFamily="17" charset="-128"/>
              <a:cs typeface="Times New Roman" panose="02020603050405020304" pitchFamily="18" charset="0"/>
            </a:endParaRPr>
          </a:p>
          <a:p>
            <a:pPr defTabSz="914411" eaLnBrk="0" fontAlgn="base" hangingPunct="0">
              <a:spcBef>
                <a:spcPct val="0"/>
              </a:spcBef>
              <a:spcAft>
                <a:spcPct val="0"/>
              </a:spcAft>
            </a:pPr>
            <a:r>
              <a:rPr lang="ja-JP" altLang="ja-JP" sz="2300" dirty="0">
                <a:latin typeface="BIZ UD明朝 Medium" panose="02020500000000000000" pitchFamily="17" charset="-128"/>
                <a:ea typeface="BIZ UD明朝 Medium" panose="02020500000000000000" pitchFamily="17" charset="-128"/>
                <a:cs typeface="Times New Roman" panose="02020603050405020304" pitchFamily="18" charset="0"/>
              </a:rPr>
              <a:t>ための研修会を開催します。</a:t>
            </a:r>
            <a:endParaRPr lang="ja-JP" altLang="ja-JP" sz="2300" dirty="0">
              <a:latin typeface="BIZ UD明朝 Medium" panose="02020500000000000000" pitchFamily="17" charset="-128"/>
              <a:ea typeface="BIZ UD明朝 Medium" panose="02020500000000000000" pitchFamily="17" charset="-128"/>
            </a:endParaRPr>
          </a:p>
          <a:p>
            <a:pPr defTabSz="914411" eaLnBrk="0" fontAlgn="base" hangingPunct="0">
              <a:spcBef>
                <a:spcPct val="0"/>
              </a:spcBef>
              <a:spcAft>
                <a:spcPct val="0"/>
              </a:spcAft>
            </a:pPr>
            <a:r>
              <a:rPr lang="ja-JP" altLang="en-US" sz="2300" dirty="0">
                <a:latin typeface="BIZ UD明朝 Medium" panose="02020500000000000000" pitchFamily="17" charset="-128"/>
                <a:ea typeface="BIZ UD明朝 Medium" panose="02020500000000000000" pitchFamily="17" charset="-128"/>
                <a:cs typeface="Times New Roman" panose="02020603050405020304" pitchFamily="18" charset="0"/>
              </a:rPr>
              <a:t>　</a:t>
            </a:r>
            <a:r>
              <a:rPr lang="ja-JP" altLang="ja-JP" sz="2300" dirty="0">
                <a:latin typeface="BIZ UD明朝 Medium" panose="02020500000000000000" pitchFamily="17" charset="-128"/>
                <a:ea typeface="BIZ UD明朝 Medium" panose="02020500000000000000" pitchFamily="17" charset="-128"/>
                <a:cs typeface="Times New Roman" panose="02020603050405020304" pitchFamily="18" charset="0"/>
              </a:rPr>
              <a:t>研修はテーマごとに実施しますので学びたい講座のみ受講することも可能です。</a:t>
            </a:r>
            <a:endParaRPr lang="en-US" altLang="ja-JP" sz="2300" dirty="0">
              <a:latin typeface="BIZ UD明朝 Medium" panose="02020500000000000000" pitchFamily="17" charset="-128"/>
              <a:ea typeface="BIZ UD明朝 Medium" panose="02020500000000000000" pitchFamily="17" charset="-128"/>
              <a:cs typeface="Times New Roman" panose="02020603050405020304" pitchFamily="18" charset="0"/>
            </a:endParaRPr>
          </a:p>
          <a:p>
            <a:pPr defTabSz="914411" eaLnBrk="0" fontAlgn="base" hangingPunct="0">
              <a:spcBef>
                <a:spcPct val="0"/>
              </a:spcBef>
              <a:spcAft>
                <a:spcPct val="0"/>
              </a:spcAft>
            </a:pPr>
            <a:r>
              <a:rPr lang="ja-JP" altLang="en-US" sz="2300" dirty="0">
                <a:latin typeface="BIZ UD明朝 Medium" panose="02020500000000000000" pitchFamily="17" charset="-128"/>
                <a:ea typeface="BIZ UD明朝 Medium" panose="02020500000000000000" pitchFamily="17" charset="-128"/>
                <a:cs typeface="Times New Roman" panose="02020603050405020304" pitchFamily="18" charset="0"/>
              </a:rPr>
              <a:t>農業を</a:t>
            </a:r>
            <a:r>
              <a:rPr lang="ja-JP" altLang="ja-JP" sz="2300" dirty="0">
                <a:latin typeface="BIZ UD明朝 Medium" panose="02020500000000000000" pitchFamily="17" charset="-128"/>
                <a:ea typeface="BIZ UD明朝 Medium" panose="02020500000000000000" pitchFamily="17" charset="-128"/>
                <a:cs typeface="Times New Roman" panose="02020603050405020304" pitchFamily="18" charset="0"/>
              </a:rPr>
              <a:t>始めたばかりの生産者以外でも</a:t>
            </a:r>
            <a:r>
              <a:rPr lang="ja-JP" altLang="en-US" sz="2300" dirty="0">
                <a:latin typeface="BIZ UD明朝 Medium" panose="02020500000000000000" pitchFamily="17" charset="-128"/>
                <a:ea typeface="BIZ UD明朝 Medium" panose="02020500000000000000" pitchFamily="17" charset="-128"/>
                <a:cs typeface="Times New Roman" panose="02020603050405020304" pitchFamily="18" charset="0"/>
              </a:rPr>
              <a:t>、</a:t>
            </a:r>
            <a:r>
              <a:rPr lang="ja-JP" altLang="ja-JP" sz="2300" dirty="0">
                <a:latin typeface="BIZ UD明朝 Medium" panose="02020500000000000000" pitchFamily="17" charset="-128"/>
                <a:ea typeface="BIZ UD明朝 Medium" panose="02020500000000000000" pitchFamily="17" charset="-128"/>
                <a:cs typeface="Times New Roman" panose="02020603050405020304" pitchFamily="18" charset="0"/>
              </a:rPr>
              <a:t>今一度基礎を学びたい方</a:t>
            </a:r>
            <a:r>
              <a:rPr lang="ja-JP" altLang="en-US" sz="2300" dirty="0">
                <a:latin typeface="BIZ UD明朝 Medium" panose="02020500000000000000" pitchFamily="17" charset="-128"/>
                <a:ea typeface="BIZ UD明朝 Medium" panose="02020500000000000000" pitchFamily="17" charset="-128"/>
                <a:cs typeface="Times New Roman" panose="02020603050405020304" pitchFamily="18" charset="0"/>
              </a:rPr>
              <a:t>の参加も</a:t>
            </a:r>
            <a:r>
              <a:rPr lang="ja-JP" altLang="ja-JP" sz="2300" dirty="0">
                <a:latin typeface="BIZ UD明朝 Medium" panose="02020500000000000000" pitchFamily="17" charset="-128"/>
                <a:ea typeface="BIZ UD明朝 Medium" panose="02020500000000000000" pitchFamily="17" charset="-128"/>
                <a:cs typeface="Times New Roman" panose="02020603050405020304" pitchFamily="18" charset="0"/>
              </a:rPr>
              <a:t>大歓迎です。</a:t>
            </a:r>
            <a:endParaRPr lang="ja-JP" altLang="ja-JP" sz="2300" dirty="0">
              <a:latin typeface="BIZ UD明朝 Medium" panose="02020500000000000000" pitchFamily="17" charset="-128"/>
              <a:ea typeface="BIZ UD明朝 Medium" panose="02020500000000000000" pitchFamily="17" charset="-128"/>
            </a:endParaRPr>
          </a:p>
        </p:txBody>
      </p:sp>
      <p:sp>
        <p:nvSpPr>
          <p:cNvPr id="13" name="テキスト ボックス 12">
            <a:extLst>
              <a:ext uri="{FF2B5EF4-FFF2-40B4-BE49-F238E27FC236}">
                <a16:creationId xmlns:a16="http://schemas.microsoft.com/office/drawing/2014/main" id="{2D9A37DE-7B07-643A-B831-F86F2FE290C9}"/>
              </a:ext>
            </a:extLst>
          </p:cNvPr>
          <p:cNvSpPr txBox="1"/>
          <p:nvPr/>
        </p:nvSpPr>
        <p:spPr>
          <a:xfrm>
            <a:off x="656576" y="10358683"/>
            <a:ext cx="6358269" cy="1015663"/>
          </a:xfrm>
          <a:prstGeom prst="rect">
            <a:avLst/>
          </a:prstGeom>
          <a:noFill/>
        </p:spPr>
        <p:txBody>
          <a:bodyPr wrap="square">
            <a:spAutoFit/>
          </a:bodyPr>
          <a:lstStyle/>
          <a:p>
            <a:pPr defTabSz="914411" eaLnBrk="0" fontAlgn="base" hangingPunct="0">
              <a:spcBef>
                <a:spcPct val="0"/>
              </a:spcBef>
              <a:spcAft>
                <a:spcPct val="0"/>
              </a:spcAft>
            </a:pPr>
            <a:r>
              <a:rPr lang="ja-JP" altLang="en-US" sz="2000" dirty="0">
                <a:latin typeface="BIZ UD明朝 Medium" panose="02020500000000000000" pitchFamily="17" charset="-128"/>
                <a:ea typeface="BIZ UD明朝 Medium" panose="02020500000000000000" pitchFamily="17" charset="-128"/>
                <a:cs typeface="Times New Roman" panose="02020603050405020304" pitchFamily="18" charset="0"/>
              </a:rPr>
              <a:t>場所；</a:t>
            </a:r>
            <a:r>
              <a:rPr lang="ja-JP" altLang="ja-JP" sz="2000" dirty="0">
                <a:latin typeface="BIZ UD明朝 Medium" panose="02020500000000000000" pitchFamily="17" charset="-128"/>
                <a:ea typeface="BIZ UD明朝 Medium" panose="02020500000000000000" pitchFamily="17" charset="-128"/>
                <a:cs typeface="Times New Roman" panose="02020603050405020304" pitchFamily="18" charset="0"/>
              </a:rPr>
              <a:t>世羅町せら文化ホール（２Ｆ小ホール）</a:t>
            </a:r>
            <a:endParaRPr lang="ja-JP" altLang="ja-JP" sz="2000" dirty="0">
              <a:latin typeface="BIZ UD明朝 Medium" panose="02020500000000000000" pitchFamily="17" charset="-128"/>
              <a:ea typeface="BIZ UD明朝 Medium" panose="02020500000000000000" pitchFamily="17" charset="-128"/>
            </a:endParaRPr>
          </a:p>
          <a:p>
            <a:pPr defTabSz="914411" eaLnBrk="0" fontAlgn="base" hangingPunct="0">
              <a:spcBef>
                <a:spcPct val="0"/>
              </a:spcBef>
              <a:spcAft>
                <a:spcPct val="0"/>
              </a:spcAft>
            </a:pPr>
            <a:r>
              <a:rPr lang="ja-JP" altLang="ja-JP" sz="2000" dirty="0">
                <a:latin typeface="BIZ UD明朝 Medium" panose="02020500000000000000" pitchFamily="17" charset="-128"/>
                <a:ea typeface="BIZ UD明朝 Medium" panose="02020500000000000000" pitchFamily="17" charset="-128"/>
                <a:cs typeface="Times New Roman" panose="02020603050405020304" pitchFamily="18" charset="0"/>
              </a:rPr>
              <a:t>〒</a:t>
            </a:r>
            <a:r>
              <a:rPr lang="en-US" altLang="ja-JP" sz="2000" dirty="0">
                <a:latin typeface="BIZ UD明朝 Medium" panose="02020500000000000000" pitchFamily="17" charset="-128"/>
                <a:ea typeface="BIZ UD明朝 Medium" panose="02020500000000000000" pitchFamily="17" charset="-128"/>
                <a:cs typeface="Times New Roman" panose="02020603050405020304" pitchFamily="18" charset="0"/>
              </a:rPr>
              <a:t>722</a:t>
            </a:r>
            <a:r>
              <a:rPr lang="ja-JP" altLang="en-US" sz="2000" dirty="0">
                <a:latin typeface="BIZ UD明朝 Medium" panose="02020500000000000000" pitchFamily="17" charset="-128"/>
                <a:ea typeface="BIZ UD明朝 Medium" panose="02020500000000000000" pitchFamily="17" charset="-128"/>
                <a:cs typeface="Times New Roman" panose="02020603050405020304" pitchFamily="18" charset="0"/>
              </a:rPr>
              <a:t>－</a:t>
            </a:r>
            <a:r>
              <a:rPr lang="en-US" altLang="ja-JP" sz="2000" dirty="0">
                <a:latin typeface="BIZ UD明朝 Medium" panose="02020500000000000000" pitchFamily="17" charset="-128"/>
                <a:ea typeface="BIZ UD明朝 Medium" panose="02020500000000000000" pitchFamily="17" charset="-128"/>
                <a:cs typeface="Times New Roman" panose="02020603050405020304" pitchFamily="18" charset="0"/>
              </a:rPr>
              <a:t>1111</a:t>
            </a:r>
            <a:r>
              <a:rPr lang="ja-JP" altLang="en-US" sz="2000" dirty="0">
                <a:latin typeface="BIZ UD明朝 Medium" panose="02020500000000000000" pitchFamily="17" charset="-128"/>
                <a:ea typeface="BIZ UD明朝 Medium" panose="02020500000000000000" pitchFamily="17" charset="-128"/>
                <a:cs typeface="Times New Roman" panose="02020603050405020304" pitchFamily="18" charset="0"/>
              </a:rPr>
              <a:t>　　世羅町大字寺町</a:t>
            </a:r>
            <a:r>
              <a:rPr lang="en-US" altLang="ja-JP" sz="2000" dirty="0">
                <a:latin typeface="BIZ UD明朝 Medium" panose="02020500000000000000" pitchFamily="17" charset="-128"/>
                <a:ea typeface="BIZ UD明朝 Medium" panose="02020500000000000000" pitchFamily="17" charset="-128"/>
                <a:cs typeface="Times New Roman" panose="02020603050405020304" pitchFamily="18" charset="0"/>
              </a:rPr>
              <a:t>1158</a:t>
            </a:r>
            <a:r>
              <a:rPr lang="ja-JP" altLang="en-US" sz="2000" dirty="0">
                <a:latin typeface="BIZ UD明朝 Medium" panose="02020500000000000000" pitchFamily="17" charset="-128"/>
                <a:ea typeface="BIZ UD明朝 Medium" panose="02020500000000000000" pitchFamily="17" charset="-128"/>
                <a:cs typeface="Times New Roman" panose="02020603050405020304" pitchFamily="18" charset="0"/>
              </a:rPr>
              <a:t>番地</a:t>
            </a:r>
            <a:r>
              <a:rPr lang="en-US" altLang="ja-JP" sz="2000" dirty="0">
                <a:latin typeface="BIZ UD明朝 Medium" panose="02020500000000000000" pitchFamily="17" charset="-128"/>
                <a:ea typeface="BIZ UD明朝 Medium" panose="02020500000000000000" pitchFamily="17" charset="-128"/>
                <a:cs typeface="Times New Roman" panose="02020603050405020304" pitchFamily="18" charset="0"/>
              </a:rPr>
              <a:t>3</a:t>
            </a:r>
          </a:p>
          <a:p>
            <a:pPr defTabSz="914411" eaLnBrk="0" fontAlgn="base" hangingPunct="0">
              <a:spcBef>
                <a:spcPct val="0"/>
              </a:spcBef>
              <a:spcAft>
                <a:spcPct val="0"/>
              </a:spcAft>
            </a:pPr>
            <a:r>
              <a:rPr lang="en-US" altLang="ja-JP" sz="2000" dirty="0">
                <a:latin typeface="BIZ UD明朝 Medium" panose="02020500000000000000" pitchFamily="17" charset="-128"/>
                <a:ea typeface="BIZ UD明朝 Medium" panose="02020500000000000000" pitchFamily="17" charset="-128"/>
                <a:cs typeface="Times New Roman" panose="02020603050405020304" pitchFamily="18" charset="0"/>
              </a:rPr>
              <a:t>TEL</a:t>
            </a:r>
            <a:r>
              <a:rPr lang="ja-JP" altLang="en-US" sz="2000" dirty="0">
                <a:latin typeface="BIZ UD明朝 Medium" panose="02020500000000000000" pitchFamily="17" charset="-128"/>
                <a:ea typeface="BIZ UD明朝 Medium" panose="02020500000000000000" pitchFamily="17" charset="-128"/>
                <a:cs typeface="Times New Roman" panose="02020603050405020304" pitchFamily="18" charset="0"/>
              </a:rPr>
              <a:t>　</a:t>
            </a:r>
            <a:r>
              <a:rPr lang="ja-JP" altLang="en-US" sz="2000" dirty="0">
                <a:latin typeface="BIZ UD明朝 Medium" panose="02020500000000000000" pitchFamily="17" charset="-128"/>
                <a:ea typeface="BIZ UD明朝 Medium" panose="02020500000000000000" pitchFamily="17" charset="-128"/>
              </a:rPr>
              <a:t> </a:t>
            </a:r>
            <a:r>
              <a:rPr lang="en-US" altLang="ja-JP" sz="2000" dirty="0">
                <a:latin typeface="BIZ UD明朝 Medium" panose="02020500000000000000" pitchFamily="17" charset="-128"/>
                <a:ea typeface="BIZ UD明朝 Medium" panose="02020500000000000000" pitchFamily="17" charset="-128"/>
              </a:rPr>
              <a:t>0847</a:t>
            </a:r>
            <a:r>
              <a:rPr lang="ja-JP" altLang="en-US" sz="2000" dirty="0">
                <a:latin typeface="BIZ UD明朝 Medium" panose="02020500000000000000" pitchFamily="17" charset="-128"/>
                <a:ea typeface="BIZ UD明朝 Medium" panose="02020500000000000000" pitchFamily="17" charset="-128"/>
              </a:rPr>
              <a:t>－</a:t>
            </a:r>
            <a:r>
              <a:rPr lang="en-US" altLang="ja-JP" sz="2000" dirty="0">
                <a:latin typeface="BIZ UD明朝 Medium" panose="02020500000000000000" pitchFamily="17" charset="-128"/>
                <a:ea typeface="BIZ UD明朝 Medium" panose="02020500000000000000" pitchFamily="17" charset="-128"/>
              </a:rPr>
              <a:t>22</a:t>
            </a:r>
            <a:r>
              <a:rPr lang="ja-JP" altLang="en-US" sz="2000" dirty="0">
                <a:latin typeface="BIZ UD明朝 Medium" panose="02020500000000000000" pitchFamily="17" charset="-128"/>
                <a:ea typeface="BIZ UD明朝 Medium" panose="02020500000000000000" pitchFamily="17" charset="-128"/>
              </a:rPr>
              <a:t>－</a:t>
            </a:r>
            <a:r>
              <a:rPr lang="en-US" altLang="ja-JP" sz="2000" dirty="0">
                <a:latin typeface="BIZ UD明朝 Medium" panose="02020500000000000000" pitchFamily="17" charset="-128"/>
                <a:ea typeface="BIZ UD明朝 Medium" panose="02020500000000000000" pitchFamily="17" charset="-128"/>
              </a:rPr>
              <a:t>4411</a:t>
            </a:r>
          </a:p>
        </p:txBody>
      </p:sp>
      <p:grpSp>
        <p:nvGrpSpPr>
          <p:cNvPr id="28" name="グループ化 27">
            <a:extLst>
              <a:ext uri="{FF2B5EF4-FFF2-40B4-BE49-F238E27FC236}">
                <a16:creationId xmlns:a16="http://schemas.microsoft.com/office/drawing/2014/main" id="{C5DB7670-D21A-893F-3F1C-5A34E1B1E3A5}"/>
              </a:ext>
            </a:extLst>
          </p:cNvPr>
          <p:cNvGrpSpPr/>
          <p:nvPr/>
        </p:nvGrpSpPr>
        <p:grpSpPr>
          <a:xfrm>
            <a:off x="643712" y="11377461"/>
            <a:ext cx="7208616" cy="2025853"/>
            <a:chOff x="1258000" y="11954514"/>
            <a:chExt cx="6830288" cy="2025853"/>
          </a:xfrm>
        </p:grpSpPr>
        <p:sp>
          <p:nvSpPr>
            <p:cNvPr id="15" name="テキスト ボックス 14">
              <a:extLst>
                <a:ext uri="{FF2B5EF4-FFF2-40B4-BE49-F238E27FC236}">
                  <a16:creationId xmlns:a16="http://schemas.microsoft.com/office/drawing/2014/main" id="{CEE410EE-4DC9-CA90-C223-1B22DF4A9DF3}"/>
                </a:ext>
              </a:extLst>
            </p:cNvPr>
            <p:cNvSpPr txBox="1"/>
            <p:nvPr/>
          </p:nvSpPr>
          <p:spPr>
            <a:xfrm>
              <a:off x="1258000" y="11954514"/>
              <a:ext cx="6830288" cy="984885"/>
            </a:xfrm>
            <a:prstGeom prst="rect">
              <a:avLst/>
            </a:prstGeom>
            <a:noFill/>
          </p:spPr>
          <p:txBody>
            <a:bodyPr wrap="square">
              <a:spAutoFit/>
            </a:bodyPr>
            <a:lstStyle/>
            <a:p>
              <a:pPr lvl="0" eaLnBrk="0" fontAlgn="base" hangingPunct="0">
                <a:spcBef>
                  <a:spcPct val="0"/>
                </a:spcBef>
                <a:spcAft>
                  <a:spcPct val="0"/>
                </a:spcAft>
              </a:pPr>
              <a:r>
                <a:rPr lang="ja-JP" altLang="en-US" sz="2000" dirty="0">
                  <a:latin typeface="BIZ UD明朝 Medium" panose="02020500000000000000" pitchFamily="17" charset="-128"/>
                  <a:ea typeface="BIZ UD明朝 Medium" panose="02020500000000000000" pitchFamily="17" charset="-128"/>
                  <a:cs typeface="Times New Roman" panose="02020603050405020304" pitchFamily="18" charset="0"/>
                </a:rPr>
                <a:t>参加費</a:t>
              </a:r>
              <a:endParaRPr lang="en-US" altLang="ja-JP" sz="2000" dirty="0">
                <a:latin typeface="BIZ UD明朝 Medium" panose="02020500000000000000" pitchFamily="17" charset="-128"/>
                <a:ea typeface="BIZ UD明朝 Medium" panose="02020500000000000000" pitchFamily="17" charset="-128"/>
                <a:cs typeface="Times New Roman" panose="02020603050405020304" pitchFamily="18" charset="0"/>
              </a:endParaRPr>
            </a:p>
            <a:p>
              <a:pPr lvl="0" eaLnBrk="0" fontAlgn="base" hangingPunct="0">
                <a:spcBef>
                  <a:spcPct val="0"/>
                </a:spcBef>
                <a:spcAft>
                  <a:spcPct val="0"/>
                </a:spcAft>
              </a:pPr>
              <a:r>
                <a:rPr lang="ja-JP" altLang="en-US" sz="2000" dirty="0">
                  <a:latin typeface="BIZ UD明朝 Medium" panose="02020500000000000000" pitchFamily="17" charset="-128"/>
                  <a:ea typeface="BIZ UD明朝 Medium" panose="02020500000000000000" pitchFamily="17" charset="-128"/>
                  <a:cs typeface="Times New Roman" panose="02020603050405020304" pitchFamily="18" charset="0"/>
                </a:rPr>
                <a:t>　</a:t>
              </a:r>
              <a:r>
                <a:rPr lang="en-US" altLang="ja-JP" sz="2000" dirty="0">
                  <a:solidFill>
                    <a:srgbClr val="FF0000"/>
                  </a:solidFill>
                  <a:latin typeface="BIZ UD明朝 Medium" panose="02020500000000000000" pitchFamily="17" charset="-128"/>
                  <a:ea typeface="BIZ UD明朝 Medium" panose="02020500000000000000" pitchFamily="17" charset="-128"/>
                  <a:cs typeface="Times New Roman" panose="02020603050405020304" pitchFamily="18" charset="0"/>
                </a:rPr>
                <a:t>1</a:t>
              </a:r>
              <a:r>
                <a:rPr lang="ja-JP" altLang="en-US" sz="2000" dirty="0">
                  <a:solidFill>
                    <a:srgbClr val="FF0000"/>
                  </a:solidFill>
                  <a:latin typeface="BIZ UD明朝 Medium" panose="02020500000000000000" pitchFamily="17" charset="-128"/>
                  <a:ea typeface="BIZ UD明朝 Medium" panose="02020500000000000000" pitchFamily="17" charset="-128"/>
                  <a:cs typeface="Times New Roman" panose="02020603050405020304" pitchFamily="18" charset="0"/>
                </a:rPr>
                <a:t>人当たり一講座６，０００円</a:t>
              </a:r>
              <a:endParaRPr lang="en-US" altLang="ja-JP" sz="1600" dirty="0">
                <a:solidFill>
                  <a:srgbClr val="FF0000"/>
                </a:solidFill>
                <a:latin typeface="BIZ UD明朝 Medium" panose="02020500000000000000" pitchFamily="17" charset="-128"/>
                <a:ea typeface="BIZ UD明朝 Medium" panose="02020500000000000000" pitchFamily="17" charset="-128"/>
                <a:cs typeface="Times New Roman" panose="02020603050405020304" pitchFamily="18" charset="0"/>
              </a:endParaRPr>
            </a:p>
            <a:p>
              <a:pPr lvl="0" eaLnBrk="0" fontAlgn="base" hangingPunct="0">
                <a:spcBef>
                  <a:spcPct val="0"/>
                </a:spcBef>
                <a:spcAft>
                  <a:spcPct val="0"/>
                </a:spcAft>
              </a:pPr>
              <a:r>
                <a:rPr lang="ja-JP" altLang="en-US" dirty="0">
                  <a:latin typeface="BIZ UD明朝 Medium" panose="02020500000000000000" pitchFamily="17" charset="-128"/>
                  <a:ea typeface="BIZ UD明朝 Medium" panose="02020500000000000000" pitchFamily="17" charset="-128"/>
                  <a:cs typeface="Times New Roman" panose="02020603050405020304" pitchFamily="18" charset="0"/>
                </a:rPr>
                <a:t>（全ての講座を履修する場合は</a:t>
              </a:r>
              <a:r>
                <a:rPr lang="en-US" altLang="ja-JP" dirty="0">
                  <a:latin typeface="BIZ UD明朝 Medium" panose="02020500000000000000" pitchFamily="17" charset="-128"/>
                  <a:ea typeface="BIZ UD明朝 Medium" panose="02020500000000000000" pitchFamily="17" charset="-128"/>
                  <a:cs typeface="Times New Roman" panose="02020603050405020304" pitchFamily="18" charset="0"/>
                </a:rPr>
                <a:t>20,000</a:t>
              </a:r>
              <a:r>
                <a:rPr lang="ja-JP" altLang="en-US" dirty="0">
                  <a:latin typeface="BIZ UD明朝 Medium" panose="02020500000000000000" pitchFamily="17" charset="-128"/>
                  <a:ea typeface="BIZ UD明朝 Medium" panose="02020500000000000000" pitchFamily="17" charset="-128"/>
                  <a:cs typeface="Times New Roman" panose="02020603050405020304" pitchFamily="18" charset="0"/>
                </a:rPr>
                <a:t>円と割安になります。）</a:t>
              </a:r>
              <a:endParaRPr lang="ja-JP" altLang="en-US" dirty="0">
                <a:latin typeface="BIZ UD明朝 Medium" panose="02020500000000000000" pitchFamily="17" charset="-128"/>
                <a:ea typeface="BIZ UD明朝 Medium" panose="02020500000000000000" pitchFamily="17" charset="-128"/>
              </a:endParaRPr>
            </a:p>
          </p:txBody>
        </p:sp>
        <p:sp>
          <p:nvSpPr>
            <p:cNvPr id="19" name="テキスト ボックス 18">
              <a:extLst>
                <a:ext uri="{FF2B5EF4-FFF2-40B4-BE49-F238E27FC236}">
                  <a16:creationId xmlns:a16="http://schemas.microsoft.com/office/drawing/2014/main" id="{ACEEBA28-766E-177A-8B6E-E7ECCB8800E4}"/>
                </a:ext>
              </a:extLst>
            </p:cNvPr>
            <p:cNvSpPr txBox="1"/>
            <p:nvPr/>
          </p:nvSpPr>
          <p:spPr>
            <a:xfrm>
              <a:off x="1258001" y="13057037"/>
              <a:ext cx="6096000" cy="923330"/>
            </a:xfrm>
            <a:prstGeom prst="rect">
              <a:avLst/>
            </a:prstGeom>
            <a:noFill/>
          </p:spPr>
          <p:txBody>
            <a:bodyPr wrap="square">
              <a:spAutoFit/>
            </a:bodyPr>
            <a:lstStyle/>
            <a:p>
              <a:pPr defTabSz="914411" eaLnBrk="0" fontAlgn="base" hangingPunct="0">
                <a:spcBef>
                  <a:spcPct val="0"/>
                </a:spcBef>
                <a:spcAft>
                  <a:spcPct val="0"/>
                </a:spcAft>
              </a:pPr>
              <a:r>
                <a:rPr lang="ja-JP" altLang="en-US" dirty="0">
                  <a:latin typeface="BIZ UD明朝 Medium" panose="02020500000000000000" pitchFamily="17" charset="-128"/>
                  <a:ea typeface="BIZ UD明朝 Medium" panose="02020500000000000000" pitchFamily="17" charset="-128"/>
                  <a:cs typeface="Times New Roman" panose="02020603050405020304" pitchFamily="18" charset="0"/>
                </a:rPr>
                <a:t>事前申し込み制です。キャンセルは</a:t>
              </a:r>
              <a:r>
                <a:rPr lang="en-US" altLang="ja-JP" dirty="0">
                  <a:latin typeface="BIZ UD明朝 Medium" panose="02020500000000000000" pitchFamily="17" charset="-128"/>
                  <a:ea typeface="BIZ UD明朝 Medium" panose="02020500000000000000" pitchFamily="17" charset="-128"/>
                  <a:cs typeface="Times New Roman" panose="02020603050405020304" pitchFamily="18" charset="0"/>
                </a:rPr>
                <a:t>1</a:t>
              </a:r>
              <a:r>
                <a:rPr lang="ja-JP" altLang="en-US" dirty="0">
                  <a:latin typeface="BIZ UD明朝 Medium" panose="02020500000000000000" pitchFamily="17" charset="-128"/>
                  <a:ea typeface="BIZ UD明朝 Medium" panose="02020500000000000000" pitchFamily="17" charset="-128"/>
                  <a:cs typeface="Times New Roman" panose="02020603050405020304" pitchFamily="18" charset="0"/>
                </a:rPr>
                <a:t>週間前です。それを過ぎると参加費の返還はできません。（資料はお送りします）</a:t>
              </a:r>
              <a:endParaRPr lang="ja-JP" altLang="en-US" dirty="0">
                <a:latin typeface="BIZ UD明朝 Medium" panose="02020500000000000000" pitchFamily="17" charset="-128"/>
                <a:ea typeface="BIZ UD明朝 Medium" panose="02020500000000000000" pitchFamily="17" charset="-128"/>
              </a:endParaRPr>
            </a:p>
          </p:txBody>
        </p:sp>
      </p:grpSp>
      <p:sp>
        <p:nvSpPr>
          <p:cNvPr id="21" name="テキスト ボックス 20">
            <a:extLst>
              <a:ext uri="{FF2B5EF4-FFF2-40B4-BE49-F238E27FC236}">
                <a16:creationId xmlns:a16="http://schemas.microsoft.com/office/drawing/2014/main" id="{B639ABE0-1CAD-192F-6868-8AA1DCF069C5}"/>
              </a:ext>
            </a:extLst>
          </p:cNvPr>
          <p:cNvSpPr txBox="1"/>
          <p:nvPr/>
        </p:nvSpPr>
        <p:spPr>
          <a:xfrm>
            <a:off x="5640844" y="3096011"/>
            <a:ext cx="6830290" cy="369460"/>
          </a:xfrm>
          <a:prstGeom prst="rect">
            <a:avLst/>
          </a:prstGeom>
          <a:noFill/>
        </p:spPr>
        <p:txBody>
          <a:bodyPr wrap="square">
            <a:spAutoFit/>
          </a:bodyPr>
          <a:lstStyle/>
          <a:p>
            <a:pPr defTabSz="914411" eaLnBrk="0" fontAlgn="base" hangingPunct="0">
              <a:spcBef>
                <a:spcPct val="0"/>
              </a:spcBef>
              <a:spcAft>
                <a:spcPct val="0"/>
              </a:spcAft>
            </a:pPr>
            <a:r>
              <a:rPr lang="ja-JP" altLang="en-US" sz="1801" dirty="0">
                <a:latin typeface="BIZ UD明朝 Medium" panose="02020500000000000000" pitchFamily="17" charset="-128"/>
                <a:ea typeface="BIZ UD明朝 Medium" panose="02020500000000000000" pitchFamily="17" charset="-128"/>
                <a:cs typeface="Times New Roman" panose="02020603050405020304" pitchFamily="18" charset="0"/>
              </a:rPr>
              <a:t>主催；特定非営利活動法人がんばる農家のパートナー</a:t>
            </a:r>
            <a:endParaRPr lang="ja-JP" altLang="en-US" sz="1801" dirty="0">
              <a:latin typeface="BIZ UD明朝 Medium" panose="02020500000000000000" pitchFamily="17" charset="-128"/>
              <a:ea typeface="BIZ UD明朝 Medium" panose="02020500000000000000" pitchFamily="17" charset="-128"/>
            </a:endParaRPr>
          </a:p>
        </p:txBody>
      </p:sp>
      <p:pic>
        <p:nvPicPr>
          <p:cNvPr id="24" name="図 23">
            <a:extLst>
              <a:ext uri="{FF2B5EF4-FFF2-40B4-BE49-F238E27FC236}">
                <a16:creationId xmlns:a16="http://schemas.microsoft.com/office/drawing/2014/main" id="{126762E7-3AC2-9CF9-3043-3416C6AD045C}"/>
              </a:ext>
            </a:extLst>
          </p:cNvPr>
          <p:cNvPicPr>
            <a:picLocks noChangeAspect="1"/>
          </p:cNvPicPr>
          <p:nvPr/>
        </p:nvPicPr>
        <p:blipFill>
          <a:blip r:embed="rId5"/>
          <a:stretch>
            <a:fillRect/>
          </a:stretch>
        </p:blipFill>
        <p:spPr>
          <a:xfrm>
            <a:off x="1022040" y="5615183"/>
            <a:ext cx="10147920" cy="4533393"/>
          </a:xfrm>
          <a:prstGeom prst="rect">
            <a:avLst/>
          </a:prstGeom>
        </p:spPr>
      </p:pic>
      <p:pic>
        <p:nvPicPr>
          <p:cNvPr id="29" name="図 28">
            <a:extLst>
              <a:ext uri="{FF2B5EF4-FFF2-40B4-BE49-F238E27FC236}">
                <a16:creationId xmlns:a16="http://schemas.microsoft.com/office/drawing/2014/main" id="{79051C4B-D023-79AB-72C0-D26ABF82ABA0}"/>
              </a:ext>
            </a:extLst>
          </p:cNvPr>
          <p:cNvPicPr>
            <a:picLocks noChangeAspect="1"/>
          </p:cNvPicPr>
          <p:nvPr/>
        </p:nvPicPr>
        <p:blipFill>
          <a:blip r:embed="rId6"/>
          <a:stretch>
            <a:fillRect/>
          </a:stretch>
        </p:blipFill>
        <p:spPr>
          <a:xfrm>
            <a:off x="9470306" y="168108"/>
            <a:ext cx="2290676" cy="2329785"/>
          </a:xfrm>
          <a:prstGeom prst="rect">
            <a:avLst/>
          </a:prstGeom>
        </p:spPr>
      </p:pic>
      <p:sp>
        <p:nvSpPr>
          <p:cNvPr id="2" name="正方形/長方形 1">
            <a:extLst>
              <a:ext uri="{FF2B5EF4-FFF2-40B4-BE49-F238E27FC236}">
                <a16:creationId xmlns:a16="http://schemas.microsoft.com/office/drawing/2014/main" id="{748A9C9C-D03B-E597-74EF-DC63E38C2D33}"/>
              </a:ext>
            </a:extLst>
          </p:cNvPr>
          <p:cNvSpPr/>
          <p:nvPr/>
        </p:nvSpPr>
        <p:spPr>
          <a:xfrm>
            <a:off x="2155372" y="16087892"/>
            <a:ext cx="1149649" cy="34203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572942FE-8198-67C7-7C2F-62A916F8CDFF}"/>
              </a:ext>
            </a:extLst>
          </p:cNvPr>
          <p:cNvSpPr/>
          <p:nvPr/>
        </p:nvSpPr>
        <p:spPr>
          <a:xfrm>
            <a:off x="643712" y="1283301"/>
            <a:ext cx="11760982" cy="1754326"/>
          </a:xfrm>
          <a:prstGeom prst="rect">
            <a:avLst/>
          </a:prstGeom>
          <a:noFill/>
        </p:spPr>
        <p:txBody>
          <a:bodyPr wrap="square" lIns="91440" tIns="45720" rIns="91440" bIns="45720">
            <a:spAutoFit/>
          </a:bodyPr>
          <a:lstStyle/>
          <a:p>
            <a:r>
              <a:rPr lang="ja-JP" altLang="en-US" sz="5400" b="1" cap="none" spc="0" dirty="0">
                <a:ln w="6600">
                  <a:solidFill>
                    <a:srgbClr val="C00000"/>
                  </a:solidFill>
                  <a:prstDash val="solid"/>
                </a:ln>
                <a:solidFill>
                  <a:srgbClr val="FFC000"/>
                </a:solidFill>
                <a:effectLst>
                  <a:outerShdw dist="38100" dir="2700000" algn="tl" rotWithShape="0">
                    <a:schemeClr val="accent2"/>
                  </a:outerShdw>
                </a:effectLst>
              </a:rPr>
              <a:t>令和７年度</a:t>
            </a:r>
            <a:endParaRPr lang="en-US" altLang="ja-JP" sz="5400" b="1" cap="none" spc="0" dirty="0">
              <a:ln w="6600">
                <a:solidFill>
                  <a:srgbClr val="C00000"/>
                </a:solidFill>
                <a:prstDash val="solid"/>
              </a:ln>
              <a:solidFill>
                <a:srgbClr val="FFC000"/>
              </a:solidFill>
              <a:effectLst>
                <a:outerShdw dist="38100" dir="2700000" algn="tl" rotWithShape="0">
                  <a:schemeClr val="accent2"/>
                </a:outerShdw>
              </a:effectLst>
            </a:endParaRPr>
          </a:p>
          <a:p>
            <a:pPr algn="ctr"/>
            <a:r>
              <a:rPr lang="ja-JP" altLang="en-US" sz="5400" b="1" cap="none" spc="0" dirty="0">
                <a:ln w="6600">
                  <a:solidFill>
                    <a:srgbClr val="C00000"/>
                  </a:solidFill>
                  <a:prstDash val="solid"/>
                </a:ln>
                <a:solidFill>
                  <a:srgbClr val="FFC000"/>
                </a:solidFill>
                <a:effectLst>
                  <a:outerShdw dist="38100" dir="2700000" algn="tl" rotWithShape="0">
                    <a:schemeClr val="accent2"/>
                  </a:outerShdw>
                </a:effectLst>
              </a:rPr>
              <a:t>農業基本知識研修会のご案内</a:t>
            </a:r>
          </a:p>
        </p:txBody>
      </p:sp>
      <p:sp>
        <p:nvSpPr>
          <p:cNvPr id="3" name="四角形: 角を丸くする 2">
            <a:extLst>
              <a:ext uri="{FF2B5EF4-FFF2-40B4-BE49-F238E27FC236}">
                <a16:creationId xmlns:a16="http://schemas.microsoft.com/office/drawing/2014/main" id="{D996EEAD-B1B6-EF0E-C5DF-E02953B2DF41}"/>
              </a:ext>
            </a:extLst>
          </p:cNvPr>
          <p:cNvSpPr/>
          <p:nvPr/>
        </p:nvSpPr>
        <p:spPr>
          <a:xfrm>
            <a:off x="8618075" y="11060763"/>
            <a:ext cx="936172" cy="238608"/>
          </a:xfrm>
          <a:prstGeom prst="roundRect">
            <a:avLst/>
          </a:prstGeom>
          <a:noFill/>
          <a:ln w="254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吹き出し: 角を丸めた四角形 3">
            <a:extLst>
              <a:ext uri="{FF2B5EF4-FFF2-40B4-BE49-F238E27FC236}">
                <a16:creationId xmlns:a16="http://schemas.microsoft.com/office/drawing/2014/main" id="{8036EABB-0327-FB71-1428-5FF25C7A15BF}"/>
              </a:ext>
            </a:extLst>
          </p:cNvPr>
          <p:cNvSpPr/>
          <p:nvPr/>
        </p:nvSpPr>
        <p:spPr>
          <a:xfrm>
            <a:off x="0" y="56133"/>
            <a:ext cx="4055922" cy="833130"/>
          </a:xfrm>
          <a:prstGeom prst="wedgeRoundRectCallout">
            <a:avLst>
              <a:gd name="adj1" fmla="val 24858"/>
              <a:gd name="adj2" fmla="val 84388"/>
              <a:gd name="adj3" fmla="val 1666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ja-JP" dirty="0">
                <a:solidFill>
                  <a:srgbClr val="FF0000"/>
                </a:solidFill>
              </a:rPr>
              <a:t>目の前の作業に追われているあなた。今一度基礎を学んで見ませんか？</a:t>
            </a:r>
          </a:p>
        </p:txBody>
      </p:sp>
      <p:pic>
        <p:nvPicPr>
          <p:cNvPr id="8" name="図 7">
            <a:extLst>
              <a:ext uri="{FF2B5EF4-FFF2-40B4-BE49-F238E27FC236}">
                <a16:creationId xmlns:a16="http://schemas.microsoft.com/office/drawing/2014/main" id="{ABC91357-50FB-DD3D-A727-62495C405728}"/>
              </a:ext>
            </a:extLst>
          </p:cNvPr>
          <p:cNvPicPr>
            <a:picLocks noChangeAspect="1"/>
          </p:cNvPicPr>
          <p:nvPr/>
        </p:nvPicPr>
        <p:blipFill>
          <a:blip r:embed="rId7"/>
          <a:stretch>
            <a:fillRect/>
          </a:stretch>
        </p:blipFill>
        <p:spPr>
          <a:xfrm>
            <a:off x="7014845" y="10640700"/>
            <a:ext cx="5225192" cy="3238952"/>
          </a:xfrm>
          <a:prstGeom prst="rect">
            <a:avLst/>
          </a:prstGeom>
          <a:effectLst>
            <a:softEdge rad="228600"/>
          </a:effectLst>
        </p:spPr>
      </p:pic>
      <p:sp>
        <p:nvSpPr>
          <p:cNvPr id="5" name="テキスト ボックス 4">
            <a:extLst>
              <a:ext uri="{FF2B5EF4-FFF2-40B4-BE49-F238E27FC236}">
                <a16:creationId xmlns:a16="http://schemas.microsoft.com/office/drawing/2014/main" id="{A7B98329-94FE-E793-B3D7-6BB35A425046}"/>
              </a:ext>
            </a:extLst>
          </p:cNvPr>
          <p:cNvSpPr txBox="1"/>
          <p:nvPr/>
        </p:nvSpPr>
        <p:spPr>
          <a:xfrm>
            <a:off x="534510" y="13234600"/>
            <a:ext cx="4763386" cy="461665"/>
          </a:xfrm>
          <a:prstGeom prst="rect">
            <a:avLst/>
          </a:prstGeom>
          <a:noFill/>
        </p:spPr>
        <p:txBody>
          <a:bodyPr wrap="square" rtlCol="0">
            <a:spAutoFit/>
          </a:bodyPr>
          <a:lstStyle/>
          <a:p>
            <a:r>
              <a:rPr kumimoji="1" lang="ja-JP" altLang="en-US" sz="2400" dirty="0">
                <a:solidFill>
                  <a:srgbClr val="FF0000"/>
                </a:solidFill>
              </a:rPr>
              <a:t>締切；令和８年１月３０日（金）</a:t>
            </a:r>
          </a:p>
        </p:txBody>
      </p:sp>
    </p:spTree>
    <p:extLst>
      <p:ext uri="{BB962C8B-B14F-4D97-AF65-F5344CB8AC3E}">
        <p14:creationId xmlns:p14="http://schemas.microsoft.com/office/powerpoint/2010/main" val="3053690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96D17C76-935D-4BE6-45F7-7566200A8A79}"/>
              </a:ext>
            </a:extLst>
          </p:cNvPr>
          <p:cNvSpPr txBox="1"/>
          <p:nvPr/>
        </p:nvSpPr>
        <p:spPr>
          <a:xfrm>
            <a:off x="2585483" y="170060"/>
            <a:ext cx="9280452" cy="830997"/>
          </a:xfrm>
          <a:prstGeom prst="rect">
            <a:avLst/>
          </a:prstGeom>
          <a:noFill/>
        </p:spPr>
        <p:txBody>
          <a:bodyPr wrap="square">
            <a:spAutoFit/>
          </a:bodyPr>
          <a:lstStyle/>
          <a:p>
            <a:r>
              <a:rPr lang="ja-JP" altLang="en-US" sz="2400" dirty="0">
                <a:solidFill>
                  <a:srgbClr val="FF0000"/>
                </a:solidFill>
              </a:rPr>
              <a:t>就農したあなた、雇われたあなた、今まで基礎を学んでいないあなた、基礎を忘れたあなた、そんなあなたのための研修会です。</a:t>
            </a:r>
          </a:p>
        </p:txBody>
      </p:sp>
      <p:pic>
        <p:nvPicPr>
          <p:cNvPr id="8" name="図 7">
            <a:extLst>
              <a:ext uri="{FF2B5EF4-FFF2-40B4-BE49-F238E27FC236}">
                <a16:creationId xmlns:a16="http://schemas.microsoft.com/office/drawing/2014/main" id="{A8DEF8AB-C1C5-544A-07D6-12071D259DCB}"/>
              </a:ext>
            </a:extLst>
          </p:cNvPr>
          <p:cNvPicPr>
            <a:picLocks noChangeAspect="1"/>
          </p:cNvPicPr>
          <p:nvPr/>
        </p:nvPicPr>
        <p:blipFill>
          <a:blip r:embed="rId2"/>
          <a:stretch>
            <a:fillRect/>
          </a:stretch>
        </p:blipFill>
        <p:spPr>
          <a:xfrm>
            <a:off x="112477" y="727724"/>
            <a:ext cx="12079523" cy="14219357"/>
          </a:xfrm>
          <a:prstGeom prst="rect">
            <a:avLst/>
          </a:prstGeom>
        </p:spPr>
      </p:pic>
      <p:sp>
        <p:nvSpPr>
          <p:cNvPr id="2" name="テキスト ボックス 1">
            <a:extLst>
              <a:ext uri="{FF2B5EF4-FFF2-40B4-BE49-F238E27FC236}">
                <a16:creationId xmlns:a16="http://schemas.microsoft.com/office/drawing/2014/main" id="{82C4B6DA-1F2F-86A7-7EED-010B74E004E5}"/>
              </a:ext>
            </a:extLst>
          </p:cNvPr>
          <p:cNvSpPr txBox="1"/>
          <p:nvPr/>
        </p:nvSpPr>
        <p:spPr>
          <a:xfrm>
            <a:off x="1853609" y="15482109"/>
            <a:ext cx="8484782" cy="646331"/>
          </a:xfrm>
          <a:prstGeom prst="rect">
            <a:avLst/>
          </a:prstGeom>
          <a:noFill/>
        </p:spPr>
        <p:txBody>
          <a:bodyPr wrap="square" rtlCol="0">
            <a:spAutoFit/>
          </a:bodyPr>
          <a:lstStyle/>
          <a:p>
            <a:r>
              <a:rPr kumimoji="1" lang="ja-JP" altLang="en-US" dirty="0">
                <a:solidFill>
                  <a:srgbClr val="FF0000"/>
                </a:solidFill>
              </a:rPr>
              <a:t>申込いただいた方にには、追って支払い等をお知らせします。（原則、メールにてお送りします。１週間たっても返信がない場合には、お知らせください。</a:t>
            </a:r>
            <a:endParaRPr kumimoji="1" lang="en-US" altLang="ja-JP" dirty="0">
              <a:solidFill>
                <a:srgbClr val="FF0000"/>
              </a:solidFill>
            </a:endParaRPr>
          </a:p>
        </p:txBody>
      </p:sp>
      <p:sp>
        <p:nvSpPr>
          <p:cNvPr id="3" name="テキスト ボックス 2">
            <a:extLst>
              <a:ext uri="{FF2B5EF4-FFF2-40B4-BE49-F238E27FC236}">
                <a16:creationId xmlns:a16="http://schemas.microsoft.com/office/drawing/2014/main" id="{35D2E21B-512D-080B-3E1D-EFF479419D28}"/>
              </a:ext>
            </a:extLst>
          </p:cNvPr>
          <p:cNvSpPr txBox="1"/>
          <p:nvPr/>
        </p:nvSpPr>
        <p:spPr>
          <a:xfrm>
            <a:off x="6719777" y="2551814"/>
            <a:ext cx="4763386" cy="461665"/>
          </a:xfrm>
          <a:prstGeom prst="rect">
            <a:avLst/>
          </a:prstGeom>
          <a:noFill/>
        </p:spPr>
        <p:txBody>
          <a:bodyPr wrap="square" rtlCol="0">
            <a:spAutoFit/>
          </a:bodyPr>
          <a:lstStyle/>
          <a:p>
            <a:r>
              <a:rPr kumimoji="1" lang="ja-JP" altLang="en-US" sz="2400" dirty="0">
                <a:solidFill>
                  <a:srgbClr val="FF0000"/>
                </a:solidFill>
              </a:rPr>
              <a:t>締切；令和８年１月３０日（金）</a:t>
            </a:r>
          </a:p>
        </p:txBody>
      </p:sp>
    </p:spTree>
    <p:extLst>
      <p:ext uri="{BB962C8B-B14F-4D97-AF65-F5344CB8AC3E}">
        <p14:creationId xmlns:p14="http://schemas.microsoft.com/office/powerpoint/2010/main" val="268821998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277</TotalTime>
  <Words>308</Words>
  <Application>Microsoft Office PowerPoint</Application>
  <PresentationFormat>ユーザー設定</PresentationFormat>
  <Paragraphs>28</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UD明朝 Medium</vt:lpstr>
      <vt:lpstr>ＭＳ 明朝</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裕次 向谷</dc:creator>
  <cp:lastModifiedBy>裕次 向谷</cp:lastModifiedBy>
  <cp:revision>9</cp:revision>
  <cp:lastPrinted>2025-11-09T02:49:29Z</cp:lastPrinted>
  <dcterms:created xsi:type="dcterms:W3CDTF">2025-11-08T06:52:33Z</dcterms:created>
  <dcterms:modified xsi:type="dcterms:W3CDTF">2025-12-01T07:40:01Z</dcterms:modified>
</cp:coreProperties>
</file>